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2" r:id="rId2"/>
    <p:sldId id="311" r:id="rId3"/>
    <p:sldId id="312" r:id="rId4"/>
    <p:sldId id="297" r:id="rId5"/>
    <p:sldId id="298" r:id="rId6"/>
    <p:sldId id="313" r:id="rId7"/>
    <p:sldId id="314" r:id="rId8"/>
    <p:sldId id="316" r:id="rId9"/>
    <p:sldId id="315" r:id="rId10"/>
    <p:sldId id="309" r:id="rId11"/>
    <p:sldId id="296" r:id="rId12"/>
    <p:sldId id="260" r:id="rId13"/>
    <p:sldId id="258" r:id="rId14"/>
    <p:sldId id="259" r:id="rId15"/>
    <p:sldId id="319" r:id="rId16"/>
    <p:sldId id="310" r:id="rId17"/>
    <p:sldId id="318" r:id="rId18"/>
    <p:sldId id="263" r:id="rId19"/>
    <p:sldId id="320" r:id="rId20"/>
    <p:sldId id="256" r:id="rId21"/>
    <p:sldId id="262" r:id="rId22"/>
    <p:sldId id="261" r:id="rId23"/>
    <p:sldId id="301" r:id="rId24"/>
    <p:sldId id="317" r:id="rId25"/>
    <p:sldId id="266" r:id="rId26"/>
    <p:sldId id="302" r:id="rId27"/>
    <p:sldId id="303" r:id="rId28"/>
    <p:sldId id="264" r:id="rId29"/>
    <p:sldId id="299" r:id="rId30"/>
    <p:sldId id="304" r:id="rId31"/>
    <p:sldId id="305" r:id="rId32"/>
    <p:sldId id="334" r:id="rId33"/>
    <p:sldId id="321" r:id="rId34"/>
    <p:sldId id="322" r:id="rId35"/>
    <p:sldId id="323" r:id="rId36"/>
    <p:sldId id="324" r:id="rId37"/>
    <p:sldId id="325" r:id="rId38"/>
    <p:sldId id="327" r:id="rId39"/>
    <p:sldId id="328" r:id="rId40"/>
    <p:sldId id="329" r:id="rId41"/>
    <p:sldId id="330" r:id="rId42"/>
    <p:sldId id="331" r:id="rId43"/>
    <p:sldId id="332" r:id="rId44"/>
    <p:sldId id="333" r:id="rId45"/>
    <p:sldId id="267" r:id="rId46"/>
    <p:sldId id="269" r:id="rId47"/>
    <p:sldId id="270" r:id="rId48"/>
    <p:sldId id="273" r:id="rId49"/>
    <p:sldId id="274" r:id="rId50"/>
    <p:sldId id="275" r:id="rId51"/>
    <p:sldId id="276" r:id="rId52"/>
    <p:sldId id="277" r:id="rId53"/>
    <p:sldId id="280" r:id="rId54"/>
    <p:sldId id="281" r:id="rId55"/>
    <p:sldId id="283" r:id="rId56"/>
    <p:sldId id="282" r:id="rId57"/>
    <p:sldId id="279" r:id="rId58"/>
    <p:sldId id="294" r:id="rId59"/>
    <p:sldId id="295" r:id="rId6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05" autoAdjust="0"/>
    <p:restoredTop sz="94681"/>
  </p:normalViewPr>
  <p:slideViewPr>
    <p:cSldViewPr snapToGrid="0">
      <p:cViewPr varScale="1">
        <p:scale>
          <a:sx n="103" d="100"/>
          <a:sy n="103" d="100"/>
        </p:scale>
        <p:origin x="672" y="176"/>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jpeg>
</file>

<file path=ppt/media/image13.jpeg>
</file>

<file path=ppt/media/image14.jpeg>
</file>

<file path=ppt/media/image15.jpg>
</file>

<file path=ppt/media/image16.jpg>
</file>

<file path=ppt/media/image17.jpg>
</file>

<file path=ppt/media/image18.jpg>
</file>

<file path=ppt/media/image19.jpeg>
</file>

<file path=ppt/media/image2.png>
</file>

<file path=ppt/media/image20.jpeg>
</file>

<file path=ppt/media/image21.jpeg>
</file>

<file path=ppt/media/image22.jpeg>
</file>

<file path=ppt/media/image23.png>
</file>

<file path=ppt/media/image24.jpeg>
</file>

<file path=ppt/media/image3.jp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334D819-9F07-4261-B09B-9E467E5D9002}" type="datetimeFigureOut">
              <a:rPr lang="en-US" dirty="0"/>
              <a:pPr/>
              <a:t>8/24/19</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71766878-3199-4EAB-94E7-2D6D11070E14}" type="slidenum">
              <a:rPr lang="en-US" dirty="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8/24/19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8/24/19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8/24/19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334D819-9F07-4261-B09B-9E467E5D9002}" type="datetimeFigureOut">
              <a:rPr lang="en-US" dirty="0"/>
              <a:pPr/>
              <a:t>8/24/19</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71766878-3199-4EAB-94E7-2D6D11070E14}" type="slidenum">
              <a:rPr lang="en-US" dirty="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34D819-9F07-4261-B09B-9E467E5D9002}" type="datetimeFigureOut">
              <a:rPr lang="en-US" dirty="0"/>
              <a:t>8/24/19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34D819-9F07-4261-B09B-9E467E5D9002}" type="datetimeFigureOut">
              <a:rPr lang="en-US" dirty="0"/>
              <a:t>8/24/19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34D819-9F07-4261-B09B-9E467E5D9002}" type="datetimeFigureOut">
              <a:rPr lang="en-US" dirty="0"/>
              <a:t>8/24/19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4D819-9F07-4261-B09B-9E467E5D9002}" type="datetimeFigureOut">
              <a:rPr lang="en-US" dirty="0"/>
              <a:t>8/24/19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9334D819-9F07-4261-B09B-9E467E5D9002}" type="datetimeFigureOut">
              <a:rPr lang="en-US" dirty="0"/>
              <a:t>8/24/19</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71766878-3199-4EAB-94E7-2D6D11070E14}" type="slidenum">
              <a:rPr lang="en-US" dirty="0"/>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9334D819-9F07-4261-B09B-9E467E5D9002}" type="datetimeFigureOut">
              <a:rPr lang="en-US" dirty="0"/>
              <a:t>8/24/19</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71766878-3199-4EAB-94E7-2D6D11070E14}"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334D819-9F07-4261-B09B-9E467E5D9002}" type="datetimeFigureOut">
              <a:rPr lang="en-US" dirty="0"/>
              <a:pPr/>
              <a:t>8/24/19</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71766878-3199-4EAB-94E7-2D6D11070E14}" type="slidenum">
              <a:rPr lang="en-US" dirty="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manufacturingmap.nikeinc.com/"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youtube.com/watch?v=UsVfElI-7oo"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ww.youtube.com/watch?time_continue=12&amp;v=9hIQjrMHTv4"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youtube.com/watch?v=dsjYC7SlQ4o" TargetMode="Externa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youtube.com/watch?v=IlAJJI-qG2k"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youtube.com/watch?v=XMxkRh7sx84"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youtube.com/watch?v=XE_FPEFpHt4"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en.wikipedia.org/wiki/SEA-ME-WE_3"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explainthatstuff.com/fiberoptics.html" TargetMode="External"/><Relationship Id="rId2" Type="http://schemas.openxmlformats.org/officeDocument/2006/relationships/hyperlink" Target="https://www.explainthatstuff.com/copper.html" TargetMode="External"/><Relationship Id="rId1" Type="http://schemas.openxmlformats.org/officeDocument/2006/relationships/slideLayout" Target="../slideLayouts/slideLayout2.xml"/><Relationship Id="rId4" Type="http://schemas.openxmlformats.org/officeDocument/2006/relationships/hyperlink" Target="https://www.explainthatstuff.com/satellites.html"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8" Type="http://schemas.openxmlformats.org/officeDocument/2006/relationships/hyperlink" Target="https://www.youtube.com/watch?v=WR_hCMR2Xvc" TargetMode="External"/><Relationship Id="rId3" Type="http://schemas.openxmlformats.org/officeDocument/2006/relationships/hyperlink" Target="http://www.tradeready.ca/2015/trade-takeaways/four-ways-international-trade-changed-one-hundred-years/" TargetMode="External"/><Relationship Id="rId7" Type="http://schemas.openxmlformats.org/officeDocument/2006/relationships/hyperlink" Target="https://www.youtube.com/watch?v=-jl5y-1ewW8" TargetMode="External"/><Relationship Id="rId2" Type="http://schemas.openxmlformats.org/officeDocument/2006/relationships/hyperlink" Target="https://ourworldindata.org/trade-and-globalization" TargetMode="External"/><Relationship Id="rId1" Type="http://schemas.openxmlformats.org/officeDocument/2006/relationships/slideLayout" Target="../slideLayouts/slideLayout2.xml"/><Relationship Id="rId6" Type="http://schemas.openxmlformats.org/officeDocument/2006/relationships/hyperlink" Target="https://www.youtube.com/watch?v=0MUkgDIQdcM" TargetMode="External"/><Relationship Id="rId5" Type="http://schemas.openxmlformats.org/officeDocument/2006/relationships/hyperlink" Target="https://www.youtube.com/watch?v=DY9VE3i-KcM" TargetMode="External"/><Relationship Id="rId4" Type="http://schemas.openxmlformats.org/officeDocument/2006/relationships/hyperlink" Target="https://www.youtube.com/watch?v=LKon0l5hq7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s://www.merriam-webster.com/dictionary/containers"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youtube.com/watch?time_continue=1&amp;v=Gn7IoT_WSRA"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en.wikipedia.org/wiki/List_of_countries_by_number_of_mobile_phones_in_use" TargetMode="External"/><Relationship Id="rId1" Type="http://schemas.openxmlformats.org/officeDocument/2006/relationships/slideLayout" Target="../slideLayouts/slideLayout7.xml"/><Relationship Id="rId4" Type="http://schemas.openxmlformats.org/officeDocument/2006/relationships/hyperlink" Target="http://en.wikipedia.org/wiki/List_of_countries_by_number_of_mobile_phones_in_use"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youtube.com/watch?time_continue=121&amp;v=5bHVGev9UCU"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youtube.com/watch?v=lUljrP6ILN0"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hyperlink" Target="http://www.abc.net.au/news/2017-09-07/delta-flight-races-hurricane-irma-into-and-out-of-puerto-rico/8881434"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sz="8800" dirty="0"/>
              <a:t>Interconnection</a:t>
            </a:r>
            <a:endParaRPr lang="en-AU" sz="7200" dirty="0">
              <a:latin typeface="+mn-lt"/>
            </a:endParaRPr>
          </a:p>
        </p:txBody>
      </p:sp>
      <p:sp>
        <p:nvSpPr>
          <p:cNvPr id="3" name="Subtitle 2"/>
          <p:cNvSpPr>
            <a:spLocks noGrp="1"/>
          </p:cNvSpPr>
          <p:nvPr>
            <p:ph type="subTitle" idx="1"/>
          </p:nvPr>
        </p:nvSpPr>
        <p:spPr/>
        <p:txBody>
          <a:bodyPr/>
          <a:lstStyle/>
          <a:p>
            <a:endParaRPr lang="en-AU" dirty="0"/>
          </a:p>
        </p:txBody>
      </p:sp>
    </p:spTree>
    <p:extLst>
      <p:ext uri="{BB962C8B-B14F-4D97-AF65-F5344CB8AC3E}">
        <p14:creationId xmlns:p14="http://schemas.microsoft.com/office/powerpoint/2010/main" val="8762789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sz="3600" b="1" dirty="0"/>
              <a:t>Unit 2 – Global networks and interconnections</a:t>
            </a:r>
            <a:br>
              <a:rPr lang="en-AU" sz="3600" b="1" dirty="0"/>
            </a:br>
            <a:r>
              <a:rPr lang="en-AU" sz="3600" b="1" dirty="0"/>
              <a:t>Unit description</a:t>
            </a:r>
            <a:br>
              <a:rPr lang="en-AU" b="1" dirty="0"/>
            </a:br>
            <a:endParaRPr lang="en-AU" dirty="0"/>
          </a:p>
        </p:txBody>
      </p:sp>
      <p:sp>
        <p:nvSpPr>
          <p:cNvPr id="3" name="Content Placeholder 2"/>
          <p:cNvSpPr>
            <a:spLocks noGrp="1"/>
          </p:cNvSpPr>
          <p:nvPr>
            <p:ph idx="1"/>
          </p:nvPr>
        </p:nvSpPr>
        <p:spPr>
          <a:xfrm>
            <a:off x="785813" y="1485901"/>
            <a:ext cx="11001375" cy="4914900"/>
          </a:xfrm>
        </p:spPr>
        <p:txBody>
          <a:bodyPr>
            <a:normAutofit fontScale="62500" lnSpcReduction="20000"/>
          </a:bodyPr>
          <a:lstStyle/>
          <a:p>
            <a:r>
              <a:rPr lang="en-AU" sz="2600" dirty="0"/>
              <a:t>This unit focuses on the process of international integration (globalisation) and is based on the reality that we live in an increasingly interconnected world. It provides students with an understanding of the economic and cultural transformations taking place in the world today, the spatial outcomes of these processes, and their political and social consequences. This is a world in which advances in transport and telecommunications technologies have not only transformed global patterns of production and consumption but also facilitated the diffusion of ideas and elements of cultures. The unit explains how these advances in transport and communication technology have lessened the friction of distance and have impacted at a range of local, national and global scales. Cultural groups that may have been isolated in the early twentieth century are now linked across an interconnected world in which there is a ‘shrinking’ of time and space. Of particular interest are the ways in which people adapt and respond to these changes. </a:t>
            </a:r>
          </a:p>
          <a:p>
            <a:r>
              <a:rPr lang="en-AU" sz="2600" dirty="0"/>
              <a:t>Students have the opportunity to explore the ideas developed in the unit through an investigation of the changes taking place in the spatial distribution of the production and consumption of a selected commodity, good or service and the study of an example of cultural diffusion, adoption and adaptation. They also investigate the ways people embrace, adapt to, or resist the forces of international integration. </a:t>
            </a:r>
          </a:p>
          <a:p>
            <a:r>
              <a:rPr lang="en-AU" sz="2600" dirty="0"/>
              <a:t>While the scale of the study in this unit begins with the global, locally based examples can be used to enhance students’ conceptual understanding. The scale of the study for both depth studies, unless specified, can range from local to global, as appropriate.</a:t>
            </a:r>
          </a:p>
          <a:p>
            <a:r>
              <a:rPr lang="en-AU" sz="2600" dirty="0"/>
              <a:t>Students develop an understanding about using and applying geographical inquiry methods, tools (such as spatial technologies), and skills to investigate the transformations taking place throughout the world. </a:t>
            </a:r>
          </a:p>
          <a:p>
            <a:endParaRPr lang="en-AU" dirty="0"/>
          </a:p>
        </p:txBody>
      </p:sp>
    </p:spTree>
    <p:extLst>
      <p:ext uri="{BB962C8B-B14F-4D97-AF65-F5344CB8AC3E}">
        <p14:creationId xmlns:p14="http://schemas.microsoft.com/office/powerpoint/2010/main" val="3929758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Why is our world “shrinking”?</a:t>
            </a:r>
            <a:endParaRPr lang="en-AU" sz="8800" dirty="0">
              <a:latin typeface="+mn-lt"/>
            </a:endParaRPr>
          </a:p>
        </p:txBody>
      </p:sp>
      <p:sp>
        <p:nvSpPr>
          <p:cNvPr id="3" name="Subtitle 2"/>
          <p:cNvSpPr>
            <a:spLocks noGrp="1"/>
          </p:cNvSpPr>
          <p:nvPr>
            <p:ph type="subTitle" idx="1"/>
          </p:nvPr>
        </p:nvSpPr>
        <p:spPr/>
        <p:txBody>
          <a:bodyPr/>
          <a:lstStyle/>
          <a:p>
            <a:endParaRPr lang="en-AU" dirty="0"/>
          </a:p>
        </p:txBody>
      </p:sp>
    </p:spTree>
    <p:extLst>
      <p:ext uri="{BB962C8B-B14F-4D97-AF65-F5344CB8AC3E}">
        <p14:creationId xmlns:p14="http://schemas.microsoft.com/office/powerpoint/2010/main" val="3108606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thegeographeronline.net/uploads/2/6/6/2/26629356/2884128_orig.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9003" y="-19050"/>
            <a:ext cx="4819650" cy="6877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4260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Time-space convergence</a:t>
            </a:r>
          </a:p>
        </p:txBody>
      </p:sp>
      <p:sp>
        <p:nvSpPr>
          <p:cNvPr id="3" name="Content Placeholder 2"/>
          <p:cNvSpPr>
            <a:spLocks noGrp="1"/>
          </p:cNvSpPr>
          <p:nvPr>
            <p:ph idx="1"/>
          </p:nvPr>
        </p:nvSpPr>
        <p:spPr/>
        <p:txBody>
          <a:bodyPr>
            <a:normAutofit fontScale="92500" lnSpcReduction="10000"/>
          </a:bodyPr>
          <a:lstStyle/>
          <a:p>
            <a:r>
              <a:rPr lang="en-AU" sz="4000" dirty="0"/>
              <a:t>This process concerns the changing relationship between time and space, and notably the </a:t>
            </a:r>
            <a:r>
              <a:rPr lang="en-AU" sz="4000" b="1" dirty="0"/>
              <a:t>impacts of transportation improvements</a:t>
            </a:r>
            <a:r>
              <a:rPr lang="en-AU" sz="4000" dirty="0"/>
              <a:t> on such a relationship. It is closely related to the concept of speed, which indicates how much space can be travelled over a specific amount of time. </a:t>
            </a:r>
          </a:p>
          <a:p>
            <a:endParaRPr lang="en-AU" dirty="0"/>
          </a:p>
        </p:txBody>
      </p:sp>
    </p:spTree>
    <p:extLst>
      <p:ext uri="{BB962C8B-B14F-4D97-AF65-F5344CB8AC3E}">
        <p14:creationId xmlns:p14="http://schemas.microsoft.com/office/powerpoint/2010/main" val="1545630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Two main factors cause our world to get smaller…</a:t>
            </a:r>
          </a:p>
        </p:txBody>
      </p:sp>
      <p:sp>
        <p:nvSpPr>
          <p:cNvPr id="3" name="Content Placeholder 2"/>
          <p:cNvSpPr>
            <a:spLocks noGrp="1"/>
          </p:cNvSpPr>
          <p:nvPr>
            <p:ph idx="1"/>
          </p:nvPr>
        </p:nvSpPr>
        <p:spPr/>
        <p:txBody>
          <a:bodyPr>
            <a:normAutofit/>
          </a:bodyPr>
          <a:lstStyle/>
          <a:p>
            <a:r>
              <a:rPr lang="en-AU" sz="3200" dirty="0"/>
              <a:t>Transportation technology</a:t>
            </a:r>
          </a:p>
          <a:p>
            <a:r>
              <a:rPr lang="en-AU" sz="3200" dirty="0"/>
              <a:t>Communication technology</a:t>
            </a:r>
          </a:p>
        </p:txBody>
      </p:sp>
    </p:spTree>
    <p:extLst>
      <p:ext uri="{BB962C8B-B14F-4D97-AF65-F5344CB8AC3E}">
        <p14:creationId xmlns:p14="http://schemas.microsoft.com/office/powerpoint/2010/main" val="31828398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lstStyle/>
          <a:p>
            <a:pPr marL="0" indent="0">
              <a:buNone/>
            </a:pPr>
            <a:r>
              <a:rPr lang="en-AU" dirty="0">
                <a:hlinkClick r:id="rId2"/>
              </a:rPr>
              <a:t>http://manufacturingmap.nikeinc.com/#</a:t>
            </a:r>
            <a:endParaRPr lang="en-AU" dirty="0"/>
          </a:p>
        </p:txBody>
      </p:sp>
    </p:spTree>
    <p:extLst>
      <p:ext uri="{BB962C8B-B14F-4D97-AF65-F5344CB8AC3E}">
        <p14:creationId xmlns:p14="http://schemas.microsoft.com/office/powerpoint/2010/main" val="1320339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b="1" dirty="0"/>
              <a:t>Overview of international integration </a:t>
            </a:r>
            <a:br>
              <a:rPr lang="en-AU" dirty="0"/>
            </a:br>
            <a:endParaRPr lang="en-AU" dirty="0"/>
          </a:p>
        </p:txBody>
      </p:sp>
      <p:sp>
        <p:nvSpPr>
          <p:cNvPr id="3" name="Content Placeholder 2"/>
          <p:cNvSpPr>
            <a:spLocks noGrp="1"/>
          </p:cNvSpPr>
          <p:nvPr>
            <p:ph idx="1"/>
          </p:nvPr>
        </p:nvSpPr>
        <p:spPr>
          <a:xfrm>
            <a:off x="1380265" y="1874517"/>
            <a:ext cx="10178322" cy="4497708"/>
          </a:xfrm>
        </p:spPr>
        <p:txBody>
          <a:bodyPr>
            <a:normAutofit fontScale="92500" lnSpcReduction="20000"/>
          </a:bodyPr>
          <a:lstStyle/>
          <a:p>
            <a:pPr lvl="0"/>
            <a:r>
              <a:rPr lang="en-AU" dirty="0"/>
              <a:t>the application of the concept of sustainability when considering the outcomes of increased globalisation </a:t>
            </a:r>
          </a:p>
          <a:p>
            <a:pPr lvl="0"/>
            <a:r>
              <a:rPr lang="en-AU" dirty="0"/>
              <a:t>the process of international integration, especially as it relates to the transformations taking place in the spatial distribution of the production and consumption of commodities, goods and services, and the diffusion and adaptation of ideas, meanings and values that continuously transform and renew cultures. </a:t>
            </a:r>
          </a:p>
          <a:p>
            <a:pPr lvl="0"/>
            <a:r>
              <a:rPr lang="en-AU" dirty="0"/>
              <a:t>advances in transport and telecommunications technologies as a facilitator of international integration, including their role in the expansion of world trade, the emergence of global financial markets, and the dissemination of ideas and elements of culture </a:t>
            </a:r>
          </a:p>
          <a:p>
            <a:pPr lvl="0"/>
            <a:r>
              <a:rPr lang="en-AU" dirty="0"/>
              <a:t>the economic and cultural importance of world cities in the integrated global economy and their emergence as centres of cultural innovation, transmission and integration of new ideas about the plurality of life throughout the world</a:t>
            </a:r>
          </a:p>
          <a:p>
            <a:pPr lvl="0"/>
            <a:r>
              <a:rPr lang="en-AU" dirty="0"/>
              <a:t>the concept of global shifts with the re-emergence of Asia, particularly China and India, as global economic and cultural powers, and the relative economic decline, but sustained cultural authority, of the United States of America and Europe</a:t>
            </a:r>
          </a:p>
          <a:p>
            <a:endParaRPr lang="en-AU" dirty="0"/>
          </a:p>
        </p:txBody>
      </p:sp>
    </p:spTree>
    <p:extLst>
      <p:ext uri="{BB962C8B-B14F-4D97-AF65-F5344CB8AC3E}">
        <p14:creationId xmlns:p14="http://schemas.microsoft.com/office/powerpoint/2010/main" val="3753654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the application of the concept of sustainability when considering the outcomes of increased globalisation </a:t>
            </a:r>
            <a:br>
              <a:rPr lang="en-AU" dirty="0"/>
            </a:br>
            <a:endParaRPr lang="en-AU" dirty="0"/>
          </a:p>
        </p:txBody>
      </p:sp>
      <p:sp>
        <p:nvSpPr>
          <p:cNvPr id="3" name="Content Placeholder 2"/>
          <p:cNvSpPr>
            <a:spLocks noGrp="1"/>
          </p:cNvSpPr>
          <p:nvPr>
            <p:ph idx="1"/>
          </p:nvPr>
        </p:nvSpPr>
        <p:spPr/>
        <p:txBody>
          <a:bodyPr/>
          <a:lstStyle/>
          <a:p>
            <a:endParaRPr lang="en-AU" dirty="0"/>
          </a:p>
        </p:txBody>
      </p:sp>
    </p:spTree>
    <p:extLst>
      <p:ext uri="{BB962C8B-B14F-4D97-AF65-F5344CB8AC3E}">
        <p14:creationId xmlns:p14="http://schemas.microsoft.com/office/powerpoint/2010/main" val="16836368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Name this sound… </a:t>
            </a:r>
          </a:p>
        </p:txBody>
      </p:sp>
      <p:sp>
        <p:nvSpPr>
          <p:cNvPr id="3" name="Content Placeholder 2"/>
          <p:cNvSpPr>
            <a:spLocks noGrp="1"/>
          </p:cNvSpPr>
          <p:nvPr>
            <p:ph idx="1"/>
          </p:nvPr>
        </p:nvSpPr>
        <p:spPr/>
        <p:txBody>
          <a:bodyPr/>
          <a:lstStyle/>
          <a:p>
            <a:endParaRPr lang="en-AU" dirty="0"/>
          </a:p>
        </p:txBody>
      </p:sp>
      <p:pic>
        <p:nvPicPr>
          <p:cNvPr id="1026" name="Picture 2" descr="Image result for sound icon">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0023" y="1563052"/>
            <a:ext cx="4876800" cy="4876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79622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t>advances in transport and telecommunications technologies as a facilitator of international integration, including their role in the expansion of world trade, the emergence of global financial markets, and the dissemination of ideas and elements of culture </a:t>
            </a:r>
            <a:br>
              <a:rPr lang="en-AU" dirty="0"/>
            </a:br>
            <a:endParaRPr lang="en-AU" dirty="0"/>
          </a:p>
        </p:txBody>
      </p:sp>
      <p:sp>
        <p:nvSpPr>
          <p:cNvPr id="3" name="Content Placeholder 2"/>
          <p:cNvSpPr>
            <a:spLocks noGrp="1"/>
          </p:cNvSpPr>
          <p:nvPr>
            <p:ph idx="1"/>
          </p:nvPr>
        </p:nvSpPr>
        <p:spPr/>
        <p:txBody>
          <a:bodyPr/>
          <a:lstStyle/>
          <a:p>
            <a:endParaRPr lang="en-AU" dirty="0"/>
          </a:p>
        </p:txBody>
      </p:sp>
    </p:spTree>
    <p:extLst>
      <p:ext uri="{BB962C8B-B14F-4D97-AF65-F5344CB8AC3E}">
        <p14:creationId xmlns:p14="http://schemas.microsoft.com/office/powerpoint/2010/main" val="2215088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12192000" cy="68580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 name="Picture 1"/>
          <p:cNvPicPr>
            <a:picLocks noChangeAspect="1"/>
          </p:cNvPicPr>
          <p:nvPr/>
        </p:nvPicPr>
        <p:blipFill rotWithShape="1">
          <a:blip r:embed="rId2"/>
          <a:srcRect l="8170" t="1470" r="43233" b="752"/>
          <a:stretch/>
        </p:blipFill>
        <p:spPr>
          <a:xfrm>
            <a:off x="1474839" y="1"/>
            <a:ext cx="9291484" cy="6858000"/>
          </a:xfrm>
          <a:prstGeom prst="rect">
            <a:avLst/>
          </a:prstGeom>
        </p:spPr>
      </p:pic>
    </p:spTree>
    <p:extLst>
      <p:ext uri="{BB962C8B-B14F-4D97-AF65-F5344CB8AC3E}">
        <p14:creationId xmlns:p14="http://schemas.microsoft.com/office/powerpoint/2010/main" val="41199025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Communication</a:t>
            </a:r>
            <a:br>
              <a:rPr lang="en-AU" dirty="0"/>
            </a:br>
            <a:r>
              <a:rPr lang="en-AU" sz="8800" dirty="0">
                <a:latin typeface="+mn-lt"/>
              </a:rPr>
              <a:t>the internet</a:t>
            </a:r>
          </a:p>
        </p:txBody>
      </p:sp>
      <p:sp>
        <p:nvSpPr>
          <p:cNvPr id="3" name="Subtitle 2"/>
          <p:cNvSpPr>
            <a:spLocks noGrp="1"/>
          </p:cNvSpPr>
          <p:nvPr>
            <p:ph type="subTitle" idx="1"/>
          </p:nvPr>
        </p:nvSpPr>
        <p:spPr/>
        <p:txBody>
          <a:bodyPr/>
          <a:lstStyle/>
          <a:p>
            <a:endParaRPr lang="en-AU" dirty="0"/>
          </a:p>
        </p:txBody>
      </p:sp>
    </p:spTree>
    <p:extLst>
      <p:ext uri="{BB962C8B-B14F-4D97-AF65-F5344CB8AC3E}">
        <p14:creationId xmlns:p14="http://schemas.microsoft.com/office/powerpoint/2010/main" val="4132737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dirty="0">
                <a:solidFill>
                  <a:schemeClr val="accent1"/>
                </a:solidFill>
              </a:rPr>
              <a:t>Question: </a:t>
            </a:r>
            <a:r>
              <a:rPr lang="en-AU" dirty="0"/>
              <a:t>What is the internet and why has it grown?</a:t>
            </a:r>
          </a:p>
        </p:txBody>
      </p:sp>
      <p:sp>
        <p:nvSpPr>
          <p:cNvPr id="3" name="Text Placeholder 2"/>
          <p:cNvSpPr>
            <a:spLocks noGrp="1"/>
          </p:cNvSpPr>
          <p:nvPr>
            <p:ph type="body" idx="1"/>
          </p:nvPr>
        </p:nvSpPr>
        <p:spPr/>
        <p:txBody>
          <a:bodyPr>
            <a:normAutofit/>
          </a:bodyPr>
          <a:lstStyle/>
          <a:p>
            <a:endParaRPr lang="en-AU" dirty="0"/>
          </a:p>
        </p:txBody>
      </p:sp>
    </p:spTree>
    <p:extLst>
      <p:ext uri="{BB962C8B-B14F-4D97-AF65-F5344CB8AC3E}">
        <p14:creationId xmlns:p14="http://schemas.microsoft.com/office/powerpoint/2010/main" val="39476646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History of the internet</a:t>
            </a:r>
          </a:p>
        </p:txBody>
      </p:sp>
      <p:pic>
        <p:nvPicPr>
          <p:cNvPr id="2050" name="Picture 2" descr="Image result for history">
            <a:hlinkClick r:id="rId2"/>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162251" y="1874517"/>
            <a:ext cx="3693014" cy="36930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17565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dirty="0">
                <a:solidFill>
                  <a:schemeClr val="accent1"/>
                </a:solidFill>
              </a:rPr>
              <a:t>Question: </a:t>
            </a:r>
            <a:r>
              <a:rPr lang="en-AU" dirty="0"/>
              <a:t>how do we get the internet?</a:t>
            </a:r>
          </a:p>
        </p:txBody>
      </p:sp>
      <p:sp>
        <p:nvSpPr>
          <p:cNvPr id="3" name="Text Placeholder 2"/>
          <p:cNvSpPr>
            <a:spLocks noGrp="1"/>
          </p:cNvSpPr>
          <p:nvPr>
            <p:ph type="body" idx="1"/>
          </p:nvPr>
        </p:nvSpPr>
        <p:spPr/>
        <p:txBody>
          <a:bodyPr>
            <a:normAutofit/>
          </a:bodyPr>
          <a:lstStyle/>
          <a:p>
            <a:endParaRPr lang="en-AU" dirty="0"/>
          </a:p>
        </p:txBody>
      </p:sp>
    </p:spTree>
    <p:extLst>
      <p:ext uri="{BB962C8B-B14F-4D97-AF65-F5344CB8AC3E}">
        <p14:creationId xmlns:p14="http://schemas.microsoft.com/office/powerpoint/2010/main" val="2450396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the big bang theory logo">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1954" y="805073"/>
            <a:ext cx="3731870" cy="4612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17943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Network of undersea cable</a:t>
            </a:r>
          </a:p>
        </p:txBody>
      </p:sp>
      <p:pic>
        <p:nvPicPr>
          <p:cNvPr id="4098" name="Picture 2" descr="Image result for video">
            <a:hlinkClick r:id="rId2"/>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58" r="4624"/>
          <a:stretch/>
        </p:blipFill>
        <p:spPr bwMode="auto">
          <a:xfrm>
            <a:off x="3794078" y="2163170"/>
            <a:ext cx="4585649" cy="3871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8513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i.ytimg.com/vi/M7stcJ65_X4/maxresdefaul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45887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media.wired.com/photos/59546c71be605811a2fdcfd0/master/pass/TumonBayCableLanding.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794" y="-2530963"/>
            <a:ext cx="12877800" cy="9658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27787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Important!</a:t>
            </a:r>
          </a:p>
        </p:txBody>
      </p:sp>
      <p:sp>
        <p:nvSpPr>
          <p:cNvPr id="3" name="Content Placeholder 2"/>
          <p:cNvSpPr>
            <a:spLocks noGrp="1"/>
          </p:cNvSpPr>
          <p:nvPr>
            <p:ph idx="1"/>
          </p:nvPr>
        </p:nvSpPr>
        <p:spPr/>
        <p:txBody>
          <a:bodyPr/>
          <a:lstStyle/>
          <a:p>
            <a:r>
              <a:rPr lang="en-AU" sz="2800" dirty="0"/>
              <a:t>The internet does not just exist as a 'cloud' concept it is based in physical technology and networks</a:t>
            </a:r>
            <a:r>
              <a:rPr lang="en-AU" dirty="0"/>
              <a:t>.</a:t>
            </a:r>
          </a:p>
        </p:txBody>
      </p:sp>
    </p:spTree>
    <p:extLst>
      <p:ext uri="{BB962C8B-B14F-4D97-AF65-F5344CB8AC3E}">
        <p14:creationId xmlns:p14="http://schemas.microsoft.com/office/powerpoint/2010/main" val="24653027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Dangers to undersea internet cables</a:t>
            </a:r>
          </a:p>
        </p:txBody>
      </p:sp>
      <p:pic>
        <p:nvPicPr>
          <p:cNvPr id="4098" name="Picture 2" descr="Image result for video">
            <a:hlinkClick r:id="rId2"/>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58" r="4624"/>
          <a:stretch/>
        </p:blipFill>
        <p:spPr bwMode="auto">
          <a:xfrm>
            <a:off x="3794078" y="2163170"/>
            <a:ext cx="4585649" cy="3871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2232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12192000" cy="68580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p:cNvPicPr>
            <a:picLocks noChangeAspect="1"/>
          </p:cNvPicPr>
          <p:nvPr/>
        </p:nvPicPr>
        <p:blipFill>
          <a:blip r:embed="rId2"/>
          <a:stretch>
            <a:fillRect/>
          </a:stretch>
        </p:blipFill>
        <p:spPr>
          <a:xfrm>
            <a:off x="1356851" y="-251547"/>
            <a:ext cx="9914603" cy="7361094"/>
          </a:xfrm>
          <a:prstGeom prst="rect">
            <a:avLst/>
          </a:prstGeom>
        </p:spPr>
      </p:pic>
    </p:spTree>
    <p:extLst>
      <p:ext uri="{BB962C8B-B14F-4D97-AF65-F5344CB8AC3E}">
        <p14:creationId xmlns:p14="http://schemas.microsoft.com/office/powerpoint/2010/main" val="22938302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Andrew </a:t>
            </a:r>
            <a:r>
              <a:rPr lang="en-AU" dirty="0" err="1"/>
              <a:t>blum</a:t>
            </a:r>
            <a:r>
              <a:rPr lang="en-AU" dirty="0"/>
              <a:t>: What is the internet really? Ted talk </a:t>
            </a:r>
          </a:p>
        </p:txBody>
      </p:sp>
      <p:pic>
        <p:nvPicPr>
          <p:cNvPr id="4098" name="Picture 2" descr="Image result for video">
            <a:hlinkClick r:id="rId2"/>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58" r="4624"/>
          <a:stretch/>
        </p:blipFill>
        <p:spPr bwMode="auto">
          <a:xfrm>
            <a:off x="3794078" y="2163170"/>
            <a:ext cx="4585649" cy="3871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82133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4746" y="558231"/>
            <a:ext cx="6878343" cy="1492132"/>
          </a:xfrm>
        </p:spPr>
        <p:txBody>
          <a:bodyPr>
            <a:noAutofit/>
          </a:bodyPr>
          <a:lstStyle/>
          <a:p>
            <a:pPr algn="ctr"/>
            <a:r>
              <a:rPr lang="en-AU" sz="11500" dirty="0">
                <a:hlinkClick r:id="rId2"/>
              </a:rPr>
              <a:t>What is </a:t>
            </a:r>
            <a:br>
              <a:rPr lang="en-AU" sz="11500" dirty="0">
                <a:hlinkClick r:id="rId2"/>
              </a:rPr>
            </a:br>
            <a:r>
              <a:rPr lang="en-AU" sz="11500" dirty="0">
                <a:hlinkClick r:id="rId2"/>
              </a:rPr>
              <a:t>sea-me-we-3?</a:t>
            </a:r>
            <a:endParaRPr lang="en-AU" sz="11500" dirty="0"/>
          </a:p>
        </p:txBody>
      </p:sp>
    </p:spTree>
    <p:extLst>
      <p:ext uri="{BB962C8B-B14F-4D97-AF65-F5344CB8AC3E}">
        <p14:creationId xmlns:p14="http://schemas.microsoft.com/office/powerpoint/2010/main" val="13266657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The internet is…</a:t>
            </a:r>
          </a:p>
        </p:txBody>
      </p:sp>
      <p:sp>
        <p:nvSpPr>
          <p:cNvPr id="3" name="Content Placeholder 2"/>
          <p:cNvSpPr>
            <a:spLocks noGrp="1"/>
          </p:cNvSpPr>
          <p:nvPr>
            <p:ph idx="1"/>
          </p:nvPr>
        </p:nvSpPr>
        <p:spPr/>
        <p:txBody>
          <a:bodyPr/>
          <a:lstStyle/>
          <a:p>
            <a:pPr marL="0" indent="0">
              <a:buNone/>
            </a:pPr>
            <a:r>
              <a:rPr lang="en-AU" b="1" dirty="0"/>
              <a:t>An electronic communications network that connects computer networks and organisational computer facilities around the world.</a:t>
            </a:r>
          </a:p>
          <a:p>
            <a:pPr marL="0" indent="0">
              <a:buNone/>
            </a:pPr>
            <a:endParaRPr lang="en-AU" b="1" dirty="0"/>
          </a:p>
          <a:p>
            <a:pPr marL="0" indent="0">
              <a:buNone/>
            </a:pPr>
            <a:r>
              <a:rPr lang="en-AU" b="1" dirty="0"/>
              <a:t>The Internet is a collection of standalone computers all loosely linked together, mostly using the telephone network. The connections between the computers are a mixture of old-fashioned </a:t>
            </a:r>
            <a:r>
              <a:rPr lang="en-AU" b="1" dirty="0">
                <a:hlinkClick r:id="rId2"/>
              </a:rPr>
              <a:t>copper</a:t>
            </a:r>
            <a:r>
              <a:rPr lang="en-AU" b="1" dirty="0"/>
              <a:t> cables, </a:t>
            </a:r>
            <a:r>
              <a:rPr lang="en-AU" b="1" dirty="0">
                <a:hlinkClick r:id="rId3"/>
              </a:rPr>
              <a:t>fibre-optic cables</a:t>
            </a:r>
            <a:r>
              <a:rPr lang="en-AU" b="1" dirty="0"/>
              <a:t>, wireless radio connections, and </a:t>
            </a:r>
            <a:r>
              <a:rPr lang="en-AU" b="1" dirty="0">
                <a:hlinkClick r:id="rId4"/>
              </a:rPr>
              <a:t>satellite</a:t>
            </a:r>
            <a:r>
              <a:rPr lang="en-AU" b="1" dirty="0"/>
              <a:t> links.</a:t>
            </a:r>
          </a:p>
          <a:p>
            <a:pPr marL="0" indent="0">
              <a:buNone/>
            </a:pPr>
            <a:endParaRPr lang="en-AU" b="1" dirty="0"/>
          </a:p>
          <a:p>
            <a:pPr marL="0" indent="0">
              <a:buNone/>
            </a:pPr>
            <a:r>
              <a:rPr lang="en-AU" b="1" dirty="0"/>
              <a:t>It began as a project by the US military in 1983. </a:t>
            </a:r>
          </a:p>
        </p:txBody>
      </p:sp>
    </p:spTree>
    <p:extLst>
      <p:ext uri="{BB962C8B-B14F-4D97-AF65-F5344CB8AC3E}">
        <p14:creationId xmlns:p14="http://schemas.microsoft.com/office/powerpoint/2010/main" val="24008682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Name the 2 factors that are making our world “Shrink”</a:t>
            </a:r>
          </a:p>
        </p:txBody>
      </p:sp>
      <p:sp>
        <p:nvSpPr>
          <p:cNvPr id="3" name="Subtitle 2"/>
          <p:cNvSpPr>
            <a:spLocks noGrp="1"/>
          </p:cNvSpPr>
          <p:nvPr>
            <p:ph type="subTitle" idx="1"/>
          </p:nvPr>
        </p:nvSpPr>
        <p:spPr/>
        <p:txBody>
          <a:bodyPr/>
          <a:lstStyle/>
          <a:p>
            <a:endParaRPr lang="en-AU"/>
          </a:p>
        </p:txBody>
      </p:sp>
    </p:spTree>
    <p:extLst>
      <p:ext uri="{BB962C8B-B14F-4D97-AF65-F5344CB8AC3E}">
        <p14:creationId xmlns:p14="http://schemas.microsoft.com/office/powerpoint/2010/main" val="3798152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5144" y="274320"/>
            <a:ext cx="10058400" cy="5705856"/>
          </a:xfrm>
          <a:prstGeom prst="rect">
            <a:avLst/>
          </a:prstGeom>
        </p:spPr>
      </p:pic>
    </p:spTree>
    <p:extLst>
      <p:ext uri="{BB962C8B-B14F-4D97-AF65-F5344CB8AC3E}">
        <p14:creationId xmlns:p14="http://schemas.microsoft.com/office/powerpoint/2010/main" val="4422857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3457" y="1098388"/>
            <a:ext cx="10523484" cy="4394988"/>
          </a:xfrm>
        </p:spPr>
        <p:txBody>
          <a:bodyPr/>
          <a:lstStyle/>
          <a:p>
            <a:r>
              <a:rPr lang="en-AU" dirty="0"/>
              <a:t>transportation</a:t>
            </a:r>
            <a:br>
              <a:rPr lang="en-AU"/>
            </a:br>
            <a:r>
              <a:rPr lang="en-AU" sz="8800">
                <a:latin typeface="+mn-lt"/>
              </a:rPr>
              <a:t>making our world shrink</a:t>
            </a:r>
            <a:endParaRPr lang="en-AU" sz="8800" dirty="0">
              <a:latin typeface="+mn-lt"/>
            </a:endParaRPr>
          </a:p>
        </p:txBody>
      </p:sp>
      <p:sp>
        <p:nvSpPr>
          <p:cNvPr id="3" name="Subtitle 2"/>
          <p:cNvSpPr>
            <a:spLocks noGrp="1"/>
          </p:cNvSpPr>
          <p:nvPr>
            <p:ph type="subTitle" idx="1"/>
          </p:nvPr>
        </p:nvSpPr>
        <p:spPr/>
        <p:txBody>
          <a:bodyPr/>
          <a:lstStyle/>
          <a:p>
            <a:endParaRPr lang="en-AU" dirty="0"/>
          </a:p>
        </p:txBody>
      </p:sp>
    </p:spTree>
    <p:extLst>
      <p:ext uri="{BB962C8B-B14F-4D97-AF65-F5344CB8AC3E}">
        <p14:creationId xmlns:p14="http://schemas.microsoft.com/office/powerpoint/2010/main" val="31342421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shipping</a:t>
            </a:r>
          </a:p>
        </p:txBody>
      </p:sp>
      <p:sp>
        <p:nvSpPr>
          <p:cNvPr id="3" name="Text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35501063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normAutofit lnSpcReduction="10000"/>
          </a:bodyPr>
          <a:lstStyle/>
          <a:p>
            <a:r>
              <a:rPr lang="en-AU" dirty="0">
                <a:hlinkClick r:id="rId2"/>
              </a:rPr>
              <a:t>https://ourworldindata.org/trade-and-globalization</a:t>
            </a:r>
            <a:r>
              <a:rPr lang="en-AU" dirty="0"/>
              <a:t> </a:t>
            </a:r>
          </a:p>
          <a:p>
            <a:r>
              <a:rPr lang="en-AU" dirty="0">
                <a:hlinkClick r:id="rId3"/>
              </a:rPr>
              <a:t>http://www.tradeready.ca/2015/trade-takeaways/four-ways-international-trade-changed-one-hundred-years/</a:t>
            </a:r>
            <a:r>
              <a:rPr lang="en-AU" dirty="0"/>
              <a:t> </a:t>
            </a:r>
          </a:p>
          <a:p>
            <a:r>
              <a:rPr lang="en-AU" dirty="0">
                <a:hlinkClick r:id="rId4"/>
              </a:rPr>
              <a:t>https://www.youtube.com/watch?v=LKon0l5hq7s</a:t>
            </a:r>
            <a:r>
              <a:rPr lang="en-AU" dirty="0"/>
              <a:t> 6 mins tour of a container ship</a:t>
            </a:r>
          </a:p>
          <a:p>
            <a:endParaRPr lang="en-AU" dirty="0"/>
          </a:p>
          <a:p>
            <a:r>
              <a:rPr lang="en-AU" dirty="0">
                <a:hlinkClick r:id="rId5"/>
              </a:rPr>
              <a:t>https://www.youtube.com/watch?v=DY9VE3i-KcM</a:t>
            </a:r>
            <a:endParaRPr lang="en-AU" dirty="0"/>
          </a:p>
          <a:p>
            <a:r>
              <a:rPr lang="en-AU" dirty="0">
                <a:hlinkClick r:id="rId6"/>
              </a:rPr>
              <a:t>https://www.youtube.com/watch?v=0MUkgDIQdcM</a:t>
            </a:r>
            <a:r>
              <a:rPr lang="en-AU" dirty="0"/>
              <a:t> 4 mins brief history of shipping</a:t>
            </a:r>
          </a:p>
          <a:p>
            <a:r>
              <a:rPr lang="en-AU" dirty="0">
                <a:hlinkClick r:id="rId7"/>
              </a:rPr>
              <a:t>https://www.youtube.com/watch?v=-jl5y-1ewW8</a:t>
            </a:r>
            <a:r>
              <a:rPr lang="en-AU" dirty="0"/>
              <a:t> </a:t>
            </a:r>
            <a:r>
              <a:rPr lang="en-AU" dirty="0" err="1"/>
              <a:t>suez</a:t>
            </a:r>
            <a:r>
              <a:rPr lang="en-AU" dirty="0"/>
              <a:t> canal</a:t>
            </a:r>
          </a:p>
          <a:p>
            <a:r>
              <a:rPr lang="en-AU" dirty="0">
                <a:hlinkClick r:id="rId8"/>
              </a:rPr>
              <a:t>https://www.youtube.com/watch?v=WR_hCMR2Xvc</a:t>
            </a:r>
            <a:r>
              <a:rPr lang="en-AU" dirty="0"/>
              <a:t> 9 mins panama canal</a:t>
            </a:r>
          </a:p>
        </p:txBody>
      </p:sp>
    </p:spTree>
    <p:extLst>
      <p:ext uri="{BB962C8B-B14F-4D97-AF65-F5344CB8AC3E}">
        <p14:creationId xmlns:p14="http://schemas.microsoft.com/office/powerpoint/2010/main" val="21142932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2715" y="822071"/>
            <a:ext cx="10049609" cy="4813277"/>
          </a:xfrm>
        </p:spPr>
        <p:txBody>
          <a:bodyPr>
            <a:normAutofit fontScale="90000"/>
          </a:bodyPr>
          <a:lstStyle/>
          <a:p>
            <a:r>
              <a:rPr lang="en-AU" dirty="0"/>
              <a:t>What invention beginning with ‘c’, revolutionised world trade?</a:t>
            </a:r>
          </a:p>
        </p:txBody>
      </p:sp>
      <p:sp>
        <p:nvSpPr>
          <p:cNvPr id="3" name="Text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24389445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90991" y="374904"/>
            <a:ext cx="7309041" cy="5942310"/>
          </a:xfrm>
        </p:spPr>
      </p:pic>
    </p:spTree>
    <p:extLst>
      <p:ext uri="{BB962C8B-B14F-4D97-AF65-F5344CB8AC3E}">
        <p14:creationId xmlns:p14="http://schemas.microsoft.com/office/powerpoint/2010/main" val="2247687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a:t>
            </a:r>
          </a:p>
        </p:txBody>
      </p:sp>
      <p:sp>
        <p:nvSpPr>
          <p:cNvPr id="3" name="Content Placeholder 2"/>
          <p:cNvSpPr>
            <a:spLocks noGrp="1"/>
          </p:cNvSpPr>
          <p:nvPr>
            <p:ph idx="1"/>
          </p:nvPr>
        </p:nvSpPr>
        <p:spPr/>
        <p:txBody>
          <a:bodyPr>
            <a:normAutofit/>
          </a:bodyPr>
          <a:lstStyle/>
          <a:p>
            <a:r>
              <a:rPr lang="en-AU" sz="4000" dirty="0"/>
              <a:t>Think to yourself and write down what ways our world is interconnected and some examples of how we are connected to other places</a:t>
            </a:r>
          </a:p>
          <a:p>
            <a:endParaRPr lang="en-AU" sz="4000" dirty="0"/>
          </a:p>
        </p:txBody>
      </p:sp>
    </p:spTree>
    <p:extLst>
      <p:ext uri="{BB962C8B-B14F-4D97-AF65-F5344CB8AC3E}">
        <p14:creationId xmlns:p14="http://schemas.microsoft.com/office/powerpoint/2010/main" val="312525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0794" y="429767"/>
            <a:ext cx="8352782" cy="5803125"/>
          </a:xfrm>
        </p:spPr>
      </p:pic>
    </p:spTree>
    <p:extLst>
      <p:ext uri="{BB962C8B-B14F-4D97-AF65-F5344CB8AC3E}">
        <p14:creationId xmlns:p14="http://schemas.microsoft.com/office/powerpoint/2010/main" val="5945127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722" y="474789"/>
            <a:ext cx="7902829" cy="5263408"/>
          </a:xfrm>
        </p:spPr>
      </p:pic>
    </p:spTree>
    <p:extLst>
      <p:ext uri="{BB962C8B-B14F-4D97-AF65-F5344CB8AC3E}">
        <p14:creationId xmlns:p14="http://schemas.microsoft.com/office/powerpoint/2010/main" val="31901657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9226" y="233045"/>
            <a:ext cx="8990965" cy="5990230"/>
          </a:xfrm>
        </p:spPr>
      </p:pic>
    </p:spTree>
    <p:extLst>
      <p:ext uri="{BB962C8B-B14F-4D97-AF65-F5344CB8AC3E}">
        <p14:creationId xmlns:p14="http://schemas.microsoft.com/office/powerpoint/2010/main" val="35913894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Write down and answer</a:t>
            </a:r>
          </a:p>
        </p:txBody>
      </p:sp>
      <p:sp>
        <p:nvSpPr>
          <p:cNvPr id="3" name="Content Placeholder 2"/>
          <p:cNvSpPr>
            <a:spLocks noGrp="1"/>
          </p:cNvSpPr>
          <p:nvPr>
            <p:ph idx="1"/>
          </p:nvPr>
        </p:nvSpPr>
        <p:spPr>
          <a:xfrm>
            <a:off x="1251678" y="1463041"/>
            <a:ext cx="10178322" cy="4416552"/>
          </a:xfrm>
        </p:spPr>
        <p:txBody>
          <a:bodyPr>
            <a:noAutofit/>
          </a:bodyPr>
          <a:lstStyle/>
          <a:p>
            <a:pPr marL="0" indent="0">
              <a:buNone/>
            </a:pPr>
            <a:r>
              <a:rPr lang="en-AU" sz="3200" dirty="0"/>
              <a:t>Containerisation: a shipping method in which a large amount of material (such as merchandise) is packaged into large standardized </a:t>
            </a:r>
            <a:r>
              <a:rPr lang="en-AU" sz="3200" dirty="0">
                <a:hlinkClick r:id="rId2"/>
              </a:rPr>
              <a:t>containers</a:t>
            </a:r>
            <a:r>
              <a:rPr lang="en-AU" sz="3200" dirty="0"/>
              <a:t> </a:t>
            </a:r>
          </a:p>
          <a:p>
            <a:pPr marL="0" indent="0">
              <a:buNone/>
            </a:pPr>
            <a:endParaRPr lang="en-AU" sz="3200" dirty="0"/>
          </a:p>
          <a:p>
            <a:pPr marL="0" indent="0">
              <a:buNone/>
            </a:pPr>
            <a:r>
              <a:rPr lang="en-AU" sz="3200" b="1" dirty="0"/>
              <a:t>Questions</a:t>
            </a:r>
          </a:p>
          <a:p>
            <a:r>
              <a:rPr lang="en-AU" sz="3200" dirty="0"/>
              <a:t>List three benefits this innovation has had</a:t>
            </a:r>
          </a:p>
          <a:p>
            <a:r>
              <a:rPr lang="en-AU" sz="3200" dirty="0"/>
              <a:t>How has it contributed to our world shrinking?</a:t>
            </a:r>
          </a:p>
        </p:txBody>
      </p:sp>
    </p:spTree>
    <p:extLst>
      <p:ext uri="{BB962C8B-B14F-4D97-AF65-F5344CB8AC3E}">
        <p14:creationId xmlns:p14="http://schemas.microsoft.com/office/powerpoint/2010/main" val="5396930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lstStyle/>
          <a:p>
            <a:endParaRPr lang="en-AU" dirty="0"/>
          </a:p>
        </p:txBody>
      </p:sp>
      <p:pic>
        <p:nvPicPr>
          <p:cNvPr id="4" name="Picture 2" descr="Image result for video">
            <a:hlinkClick r:id="rId2"/>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58" r="4624"/>
          <a:stretch/>
        </p:blipFill>
        <p:spPr bwMode="auto">
          <a:xfrm>
            <a:off x="3441151" y="1361065"/>
            <a:ext cx="5093249" cy="4299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86705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textbook</a:t>
            </a:r>
          </a:p>
        </p:txBody>
      </p:sp>
      <p:sp>
        <p:nvSpPr>
          <p:cNvPr id="3" name="Content Placeholder 2"/>
          <p:cNvSpPr>
            <a:spLocks noGrp="1"/>
          </p:cNvSpPr>
          <p:nvPr>
            <p:ph idx="1"/>
          </p:nvPr>
        </p:nvSpPr>
        <p:spPr>
          <a:xfrm>
            <a:off x="1251678" y="1487607"/>
            <a:ext cx="10178322" cy="4391986"/>
          </a:xfrm>
        </p:spPr>
        <p:txBody>
          <a:bodyPr/>
          <a:lstStyle/>
          <a:p>
            <a:r>
              <a:rPr lang="en-AU" sz="2800" dirty="0"/>
              <a:t>Pages157- 160 WA ATAR Geography Units 1 &amp; 2</a:t>
            </a:r>
          </a:p>
          <a:p>
            <a:r>
              <a:rPr lang="en-AU" sz="2800" dirty="0"/>
              <a:t>Read the chapter</a:t>
            </a:r>
            <a:endParaRPr lang="en-AU" dirty="0"/>
          </a:p>
        </p:txBody>
      </p:sp>
    </p:spTree>
    <p:extLst>
      <p:ext uri="{BB962C8B-B14F-4D97-AF65-F5344CB8AC3E}">
        <p14:creationId xmlns:p14="http://schemas.microsoft.com/office/powerpoint/2010/main" val="26539418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AU" dirty="0"/>
              <a:t>Communication</a:t>
            </a:r>
            <a:br>
              <a:rPr lang="en-AU" dirty="0"/>
            </a:br>
            <a:r>
              <a:rPr lang="en-AU" sz="8800" dirty="0">
                <a:latin typeface="+mn-lt"/>
              </a:rPr>
              <a:t>mobile phones</a:t>
            </a:r>
          </a:p>
        </p:txBody>
      </p:sp>
      <p:sp>
        <p:nvSpPr>
          <p:cNvPr id="3" name="Subtitle 2"/>
          <p:cNvSpPr>
            <a:spLocks noGrp="1"/>
          </p:cNvSpPr>
          <p:nvPr>
            <p:ph type="subTitle" idx="1"/>
          </p:nvPr>
        </p:nvSpPr>
        <p:spPr/>
        <p:txBody>
          <a:bodyPr/>
          <a:lstStyle/>
          <a:p>
            <a:endParaRPr lang="en-AU" dirty="0"/>
          </a:p>
        </p:txBody>
      </p:sp>
    </p:spTree>
    <p:extLst>
      <p:ext uri="{BB962C8B-B14F-4D97-AF65-F5344CB8AC3E}">
        <p14:creationId xmlns:p14="http://schemas.microsoft.com/office/powerpoint/2010/main" val="30852324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2441" y="228601"/>
            <a:ext cx="7699659" cy="456759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201003" y="5172501"/>
            <a:ext cx="10399594" cy="954107"/>
          </a:xfrm>
          <a:prstGeom prst="rect">
            <a:avLst/>
          </a:prstGeom>
          <a:noFill/>
        </p:spPr>
        <p:txBody>
          <a:bodyPr wrap="square" rtlCol="0">
            <a:spAutoFit/>
          </a:bodyPr>
          <a:lstStyle/>
          <a:p>
            <a:r>
              <a:rPr lang="en-AU" sz="2800" dirty="0"/>
              <a:t>ON April 3, 1973 Martin Cooper made a call on this hefty, hand–held device and made history. </a:t>
            </a:r>
            <a:endParaRPr lang="en-AU" dirty="0"/>
          </a:p>
        </p:txBody>
      </p:sp>
    </p:spTree>
    <p:extLst>
      <p:ext uri="{BB962C8B-B14F-4D97-AF65-F5344CB8AC3E}">
        <p14:creationId xmlns:p14="http://schemas.microsoft.com/office/powerpoint/2010/main" val="42060558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sz="8800" dirty="0"/>
              <a:t>Things have certainly changed a bit since then...</a:t>
            </a:r>
            <a:endParaRPr lang="en-AU" dirty="0"/>
          </a:p>
        </p:txBody>
      </p:sp>
      <p:sp>
        <p:nvSpPr>
          <p:cNvPr id="3" name="Text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14995585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first mobile pho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5504" y="504990"/>
            <a:ext cx="7429500" cy="5572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4460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interconnection</a:t>
            </a:r>
          </a:p>
        </p:txBody>
      </p:sp>
      <p:sp>
        <p:nvSpPr>
          <p:cNvPr id="3" name="Content Placeholder 2"/>
          <p:cNvSpPr>
            <a:spLocks noGrp="1"/>
          </p:cNvSpPr>
          <p:nvPr>
            <p:ph idx="1"/>
          </p:nvPr>
        </p:nvSpPr>
        <p:spPr>
          <a:xfrm>
            <a:off x="1251678" y="1280160"/>
            <a:ext cx="10178322" cy="5096256"/>
          </a:xfrm>
        </p:spPr>
        <p:txBody>
          <a:bodyPr>
            <a:normAutofit fontScale="70000" lnSpcReduction="20000"/>
          </a:bodyPr>
          <a:lstStyle/>
          <a:p>
            <a:r>
              <a:rPr lang="en-AU" sz="4000" dirty="0"/>
              <a:t>The concept of interconnection emphasises that no object of geographical study can be viewed in isolation. It is about the ways that geographical phenomena are connected to each other through;</a:t>
            </a:r>
          </a:p>
          <a:p>
            <a:pPr>
              <a:buFont typeface="Wingdings" panose="05000000000000000000" pitchFamily="2" charset="2"/>
              <a:buChar char="Ø"/>
            </a:pPr>
            <a:r>
              <a:rPr lang="en-AU" sz="4000" dirty="0"/>
              <a:t>environmental processes; </a:t>
            </a:r>
          </a:p>
          <a:p>
            <a:pPr>
              <a:buFont typeface="Wingdings" panose="05000000000000000000" pitchFamily="2" charset="2"/>
              <a:buChar char="Ø"/>
            </a:pPr>
            <a:r>
              <a:rPr lang="en-AU" sz="4000" dirty="0"/>
              <a:t>the movement of people; </a:t>
            </a:r>
          </a:p>
          <a:p>
            <a:pPr>
              <a:buFont typeface="Wingdings" panose="05000000000000000000" pitchFamily="2" charset="2"/>
              <a:buChar char="Ø"/>
            </a:pPr>
            <a:r>
              <a:rPr lang="en-AU" sz="4000" dirty="0"/>
              <a:t>flows of trade and investment; </a:t>
            </a:r>
          </a:p>
          <a:p>
            <a:pPr>
              <a:buFont typeface="Wingdings" panose="05000000000000000000" pitchFamily="2" charset="2"/>
              <a:buChar char="Ø"/>
            </a:pPr>
            <a:r>
              <a:rPr lang="en-AU" sz="4000" dirty="0"/>
              <a:t>the purchase of goods and services; </a:t>
            </a:r>
          </a:p>
          <a:p>
            <a:pPr>
              <a:buFont typeface="Wingdings" panose="05000000000000000000" pitchFamily="2" charset="2"/>
              <a:buChar char="Ø"/>
            </a:pPr>
            <a:r>
              <a:rPr lang="en-AU" sz="4000" dirty="0"/>
              <a:t>cultural influences; </a:t>
            </a:r>
          </a:p>
          <a:p>
            <a:pPr>
              <a:buFont typeface="Wingdings" panose="05000000000000000000" pitchFamily="2" charset="2"/>
              <a:buChar char="Ø"/>
            </a:pPr>
            <a:r>
              <a:rPr lang="en-AU" sz="4000" dirty="0"/>
              <a:t>the exchange of ideas and information; </a:t>
            </a:r>
          </a:p>
          <a:p>
            <a:pPr>
              <a:buFont typeface="Wingdings" panose="05000000000000000000" pitchFamily="2" charset="2"/>
              <a:buChar char="Ø"/>
            </a:pPr>
            <a:r>
              <a:rPr lang="en-AU" sz="4000" dirty="0"/>
              <a:t>political power and international agreements. </a:t>
            </a:r>
          </a:p>
          <a:p>
            <a:pPr>
              <a:buFont typeface="Wingdings" panose="05000000000000000000" pitchFamily="2" charset="2"/>
              <a:buChar char="Ø"/>
            </a:pPr>
            <a:r>
              <a:rPr lang="en-AU" sz="4000" dirty="0"/>
              <a:t>language and communication.</a:t>
            </a:r>
          </a:p>
        </p:txBody>
      </p:sp>
    </p:spTree>
    <p:extLst>
      <p:ext uri="{BB962C8B-B14F-4D97-AF65-F5344CB8AC3E}">
        <p14:creationId xmlns:p14="http://schemas.microsoft.com/office/powerpoint/2010/main" val="8452610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Image result for first mobile pho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063" y="363300"/>
            <a:ext cx="11475647" cy="5164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34159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Image result for nokia 32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168" y="838032"/>
            <a:ext cx="9299575" cy="52310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9254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Image result for wikipedia">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1430" y="523735"/>
            <a:ext cx="4896017" cy="446761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138989" y="1138989"/>
            <a:ext cx="4700337" cy="3108543"/>
          </a:xfrm>
          <a:prstGeom prst="rect">
            <a:avLst/>
          </a:prstGeom>
          <a:noFill/>
        </p:spPr>
        <p:txBody>
          <a:bodyPr wrap="square" rtlCol="0">
            <a:spAutoFit/>
          </a:bodyPr>
          <a:lstStyle/>
          <a:p>
            <a:r>
              <a:rPr lang="en-AU" sz="2800" dirty="0"/>
              <a:t>Compare the</a:t>
            </a:r>
            <a:r>
              <a:rPr lang="en-AU" sz="2800" dirty="0">
                <a:hlinkClick r:id="rId4"/>
              </a:rPr>
              <a:t> top mobile phone using countries in the world</a:t>
            </a:r>
            <a:r>
              <a:rPr lang="en-AU" sz="2800" dirty="0"/>
              <a:t>. </a:t>
            </a:r>
          </a:p>
          <a:p>
            <a:endParaRPr lang="en-AU" sz="2800" dirty="0"/>
          </a:p>
          <a:p>
            <a:r>
              <a:rPr lang="en-AU" sz="2800" dirty="0"/>
              <a:t>Pay special attention to number of phones per 100 people.</a:t>
            </a:r>
          </a:p>
        </p:txBody>
      </p:sp>
    </p:spTree>
    <p:extLst>
      <p:ext uri="{BB962C8B-B14F-4D97-AF65-F5344CB8AC3E}">
        <p14:creationId xmlns:p14="http://schemas.microsoft.com/office/powerpoint/2010/main" val="15565810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Activity</a:t>
            </a:r>
          </a:p>
        </p:txBody>
      </p:sp>
      <p:sp>
        <p:nvSpPr>
          <p:cNvPr id="3" name="Content Placeholder 2"/>
          <p:cNvSpPr>
            <a:spLocks noGrp="1"/>
          </p:cNvSpPr>
          <p:nvPr>
            <p:ph idx="1"/>
          </p:nvPr>
        </p:nvSpPr>
        <p:spPr>
          <a:xfrm>
            <a:off x="1251678" y="1267326"/>
            <a:ext cx="10178322" cy="5181599"/>
          </a:xfrm>
        </p:spPr>
        <p:txBody>
          <a:bodyPr>
            <a:normAutofit/>
          </a:bodyPr>
          <a:lstStyle/>
          <a:p>
            <a:r>
              <a:rPr lang="en-AU" sz="3600" dirty="0"/>
              <a:t>Watch the following clip and make notes on how mobile phones have changed over the last few years in the form of an RIQ 321</a:t>
            </a:r>
          </a:p>
          <a:p>
            <a:endParaRPr lang="en-AU" sz="3600" dirty="0"/>
          </a:p>
          <a:p>
            <a:r>
              <a:rPr lang="en-AU" sz="3600" dirty="0"/>
              <a:t>3 x Remember/Recall</a:t>
            </a:r>
          </a:p>
          <a:p>
            <a:r>
              <a:rPr lang="en-AU" sz="3600" dirty="0"/>
              <a:t>2 x Interesting</a:t>
            </a:r>
          </a:p>
          <a:p>
            <a:r>
              <a:rPr lang="en-AU" sz="3600" dirty="0"/>
              <a:t>1 x Question </a:t>
            </a:r>
          </a:p>
        </p:txBody>
      </p:sp>
    </p:spTree>
    <p:extLst>
      <p:ext uri="{BB962C8B-B14F-4D97-AF65-F5344CB8AC3E}">
        <p14:creationId xmlns:p14="http://schemas.microsoft.com/office/powerpoint/2010/main" val="31360459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lstStyle/>
          <a:p>
            <a:endParaRPr lang="en-AU" dirty="0"/>
          </a:p>
        </p:txBody>
      </p:sp>
      <p:pic>
        <p:nvPicPr>
          <p:cNvPr id="4" name="Picture 2" descr="Image result for video">
            <a:hlinkClick r:id="rId2"/>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58" r="4624"/>
          <a:stretch/>
        </p:blipFill>
        <p:spPr bwMode="auto">
          <a:xfrm>
            <a:off x="3441151" y="1361065"/>
            <a:ext cx="5093249" cy="4299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756844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Activity</a:t>
            </a:r>
          </a:p>
        </p:txBody>
      </p:sp>
      <p:sp>
        <p:nvSpPr>
          <p:cNvPr id="3" name="Content Placeholder 2"/>
          <p:cNvSpPr>
            <a:spLocks noGrp="1"/>
          </p:cNvSpPr>
          <p:nvPr>
            <p:ph idx="1"/>
          </p:nvPr>
        </p:nvSpPr>
        <p:spPr>
          <a:xfrm>
            <a:off x="1251678" y="1267326"/>
            <a:ext cx="10178322" cy="5181599"/>
          </a:xfrm>
        </p:spPr>
        <p:txBody>
          <a:bodyPr>
            <a:normAutofit/>
          </a:bodyPr>
          <a:lstStyle/>
          <a:p>
            <a:r>
              <a:rPr lang="en-AU" sz="3600" dirty="0"/>
              <a:t>Watch the following clip and in your notes list 9 uses of mobile phones. </a:t>
            </a:r>
          </a:p>
          <a:p>
            <a:endParaRPr lang="en-AU" sz="3600" dirty="0"/>
          </a:p>
        </p:txBody>
      </p:sp>
    </p:spTree>
    <p:extLst>
      <p:ext uri="{BB962C8B-B14F-4D97-AF65-F5344CB8AC3E}">
        <p14:creationId xmlns:p14="http://schemas.microsoft.com/office/powerpoint/2010/main" val="36217588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lstStyle/>
          <a:p>
            <a:endParaRPr lang="en-AU" dirty="0"/>
          </a:p>
        </p:txBody>
      </p:sp>
      <p:pic>
        <p:nvPicPr>
          <p:cNvPr id="4" name="Picture 2" descr="Image result for video">
            <a:hlinkClick r:id="rId2"/>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58" r="4624"/>
          <a:stretch/>
        </p:blipFill>
        <p:spPr bwMode="auto">
          <a:xfrm>
            <a:off x="3441151" y="1361065"/>
            <a:ext cx="5093249" cy="4299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444167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AU" dirty="0"/>
              <a:t> </a:t>
            </a:r>
          </a:p>
        </p:txBody>
      </p:sp>
      <p:pic>
        <p:nvPicPr>
          <p:cNvPr id="6" name="Picture 2" descr="http://www.thegeographeronline.net/uploads/2/6/6/2/26629356/3594102_orig.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029539" y="649037"/>
            <a:ext cx="5400461" cy="35941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251678" y="880257"/>
            <a:ext cx="4282848" cy="5509200"/>
          </a:xfrm>
          <a:prstGeom prst="rect">
            <a:avLst/>
          </a:prstGeom>
          <a:noFill/>
        </p:spPr>
        <p:txBody>
          <a:bodyPr wrap="square" rtlCol="0">
            <a:spAutoFit/>
          </a:bodyPr>
          <a:lstStyle/>
          <a:p>
            <a:r>
              <a:rPr lang="en-AU" sz="3200" b="1" dirty="0">
                <a:solidFill>
                  <a:schemeClr val="accent3">
                    <a:lumMod val="75000"/>
                  </a:schemeClr>
                </a:solidFill>
              </a:rPr>
              <a:t>Explain</a:t>
            </a:r>
            <a:r>
              <a:rPr lang="en-AU" sz="3200" dirty="0"/>
              <a:t> with examples why </a:t>
            </a:r>
            <a:r>
              <a:rPr lang="en-AU" sz="3200" b="1" dirty="0"/>
              <a:t>Mobile Phones </a:t>
            </a:r>
            <a:r>
              <a:rPr lang="en-AU" sz="3200" dirty="0"/>
              <a:t>are now being referred to as </a:t>
            </a:r>
            <a:r>
              <a:rPr lang="en-AU" sz="3200" b="1" dirty="0"/>
              <a:t>Mobile Devices.</a:t>
            </a:r>
          </a:p>
          <a:p>
            <a:endParaRPr lang="en-AU" sz="3200" dirty="0"/>
          </a:p>
          <a:p>
            <a:r>
              <a:rPr lang="en-AU" sz="3200" dirty="0"/>
              <a:t>Hint: what capabilities do they now have?</a:t>
            </a:r>
          </a:p>
          <a:p>
            <a:endParaRPr lang="en-AU" sz="3200" dirty="0"/>
          </a:p>
          <a:p>
            <a:r>
              <a:rPr lang="en-AU" sz="3200" dirty="0"/>
              <a:t>Use full sentences and supporting evidence in your response. </a:t>
            </a:r>
          </a:p>
        </p:txBody>
      </p:sp>
      <p:sp>
        <p:nvSpPr>
          <p:cNvPr id="2" name="TextBox 1"/>
          <p:cNvSpPr txBox="1"/>
          <p:nvPr/>
        </p:nvSpPr>
        <p:spPr>
          <a:xfrm>
            <a:off x="6029539" y="4572000"/>
            <a:ext cx="5570278" cy="1938992"/>
          </a:xfrm>
          <a:prstGeom prst="rect">
            <a:avLst/>
          </a:prstGeom>
          <a:solidFill>
            <a:schemeClr val="accent1"/>
          </a:solidFill>
        </p:spPr>
        <p:txBody>
          <a:bodyPr wrap="square" rtlCol="0">
            <a:spAutoFit/>
          </a:bodyPr>
          <a:lstStyle/>
          <a:p>
            <a:r>
              <a:rPr lang="en-AU" sz="2000" dirty="0"/>
              <a:t>When you have finished answering this question, please bring you response to me to read. Collect a copy of Pearson 9 and read pages 140 – 141.</a:t>
            </a:r>
          </a:p>
          <a:p>
            <a:endParaRPr lang="en-AU" sz="2000" dirty="0"/>
          </a:p>
          <a:p>
            <a:r>
              <a:rPr lang="en-AU" sz="2000" dirty="0"/>
              <a:t>Complete activities 1 – 7 in your HASS notes.  </a:t>
            </a:r>
          </a:p>
          <a:p>
            <a:r>
              <a:rPr lang="en-AU" sz="2000"/>
              <a:t>Read pages 138 -139.</a:t>
            </a:r>
            <a:endParaRPr lang="en-AU" sz="2000" dirty="0"/>
          </a:p>
        </p:txBody>
      </p:sp>
    </p:spTree>
    <p:extLst>
      <p:ext uri="{BB962C8B-B14F-4D97-AF65-F5344CB8AC3E}">
        <p14:creationId xmlns:p14="http://schemas.microsoft.com/office/powerpoint/2010/main" val="260849117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99010"/>
            <a:ext cx="10178322" cy="1043244"/>
          </a:xfrm>
        </p:spPr>
        <p:txBody>
          <a:bodyPr>
            <a:noAutofit/>
          </a:bodyPr>
          <a:lstStyle/>
          <a:p>
            <a:br>
              <a:rPr lang="en-AU" sz="3600" dirty="0">
                <a:solidFill>
                  <a:schemeClr val="bg2">
                    <a:lumMod val="50000"/>
                    <a:lumOff val="50000"/>
                  </a:schemeClr>
                </a:solidFill>
              </a:rPr>
            </a:br>
            <a:r>
              <a:rPr lang="en-AU" sz="3600" dirty="0"/>
              <a:t>Page 132</a:t>
            </a:r>
            <a:br>
              <a:rPr lang="en-AU" sz="3600" dirty="0"/>
            </a:br>
            <a:r>
              <a:rPr lang="en-AU" sz="3600" dirty="0"/>
              <a:t>Read &amp; complete activities 1-5</a:t>
            </a:r>
          </a:p>
        </p:txBody>
      </p:sp>
      <p:sp>
        <p:nvSpPr>
          <p:cNvPr id="3" name="Text Placeholder 2"/>
          <p:cNvSpPr>
            <a:spLocks noGrp="1"/>
          </p:cNvSpPr>
          <p:nvPr>
            <p:ph idx="1"/>
          </p:nvPr>
        </p:nvSpPr>
        <p:spPr>
          <a:xfrm>
            <a:off x="1014153" y="1047404"/>
            <a:ext cx="10756669" cy="5636029"/>
          </a:xfrm>
        </p:spPr>
        <p:txBody>
          <a:bodyPr>
            <a:noAutofit/>
          </a:bodyPr>
          <a:lstStyle/>
          <a:p>
            <a:pPr marL="0" indent="0">
              <a:buNone/>
            </a:pPr>
            <a:r>
              <a:rPr lang="en-AU" sz="1600" dirty="0"/>
              <a:t>Computer parts mapping activity</a:t>
            </a:r>
          </a:p>
          <a:p>
            <a:r>
              <a:rPr lang="en-AU" sz="1600" dirty="0">
                <a:solidFill>
                  <a:schemeClr val="tx1"/>
                </a:solidFill>
              </a:rPr>
              <a:t>You will need: an atlas, ruler, blank world map and the information sheet</a:t>
            </a:r>
          </a:p>
          <a:p>
            <a:pPr marL="0" indent="0">
              <a:buNone/>
            </a:pPr>
            <a:r>
              <a:rPr lang="en-AU" sz="1600" dirty="0"/>
              <a:t>Instructions: </a:t>
            </a:r>
            <a:r>
              <a:rPr lang="en-AU" sz="1600" u="sng" dirty="0"/>
              <a:t>read the information sheet </a:t>
            </a:r>
            <a:r>
              <a:rPr lang="en-AU" sz="1600" dirty="0"/>
              <a:t>and then complete the following.</a:t>
            </a:r>
          </a:p>
          <a:p>
            <a:pPr marL="342900" indent="-342900">
              <a:buAutoNum type="arabicPeriod"/>
            </a:pPr>
            <a:r>
              <a:rPr lang="en-AU" sz="1600" dirty="0">
                <a:solidFill>
                  <a:schemeClr val="tx1"/>
                </a:solidFill>
              </a:rPr>
              <a:t>On the map draw a line from each of the countries where parts were manufactured to the country where they were assembled (USA). (Draw one line per country)</a:t>
            </a:r>
          </a:p>
          <a:p>
            <a:pPr marL="342900" indent="-342900">
              <a:buAutoNum type="arabicPeriod"/>
            </a:pPr>
            <a:r>
              <a:rPr lang="en-AU" sz="1600" dirty="0">
                <a:solidFill>
                  <a:schemeClr val="tx1"/>
                </a:solidFill>
              </a:rPr>
              <a:t>How many countries were involved in the manufacturing of the computer? (label these countries on your map)</a:t>
            </a:r>
          </a:p>
          <a:p>
            <a:pPr marL="342900" indent="-342900">
              <a:buAutoNum type="arabicPeriod"/>
            </a:pPr>
            <a:r>
              <a:rPr lang="en-AU" sz="1600" dirty="0">
                <a:solidFill>
                  <a:schemeClr val="tx1"/>
                </a:solidFill>
              </a:rPr>
              <a:t>Thomas Friedman said that the LCD display might have been made in a factory in one of three different countries. List those three countries. (colour them in red)</a:t>
            </a:r>
          </a:p>
          <a:p>
            <a:pPr marL="342900" indent="-342900">
              <a:buAutoNum type="arabicPeriod"/>
            </a:pPr>
            <a:r>
              <a:rPr lang="en-AU" sz="1600" dirty="0">
                <a:solidFill>
                  <a:schemeClr val="tx1"/>
                </a:solidFill>
              </a:rPr>
              <a:t>A factory can be owned by a company in a different country to the one it is situated in. Write down the countries which have Korean owned factories. (colour them in green)</a:t>
            </a:r>
          </a:p>
          <a:p>
            <a:pPr marL="342900" indent="-342900">
              <a:buAutoNum type="arabicPeriod"/>
            </a:pPr>
            <a:r>
              <a:rPr lang="en-AU" sz="1600" dirty="0">
                <a:solidFill>
                  <a:schemeClr val="tx1"/>
                </a:solidFill>
              </a:rPr>
              <a:t>Name/label three countries that have Samsung factories. – label them as “Samsung Factories”</a:t>
            </a:r>
          </a:p>
          <a:p>
            <a:pPr marL="342900" indent="-342900">
              <a:buAutoNum type="arabicPeriod"/>
            </a:pPr>
            <a:r>
              <a:rPr lang="en-AU" sz="1600" dirty="0">
                <a:solidFill>
                  <a:schemeClr val="tx1"/>
                </a:solidFill>
              </a:rPr>
              <a:t>Label the continents </a:t>
            </a:r>
            <a:r>
              <a:rPr lang="en-AU" sz="1600">
                <a:solidFill>
                  <a:schemeClr val="tx1"/>
                </a:solidFill>
              </a:rPr>
              <a:t>and oceans. </a:t>
            </a:r>
            <a:endParaRPr lang="en-AU" sz="1600" dirty="0">
              <a:solidFill>
                <a:schemeClr val="tx1"/>
              </a:solidFill>
            </a:endParaRPr>
          </a:p>
          <a:p>
            <a:pPr marL="0" indent="0">
              <a:buNone/>
            </a:pPr>
            <a:r>
              <a:rPr lang="en-AU" sz="1600" dirty="0"/>
              <a:t>Answers these questions in your HASS books</a:t>
            </a:r>
          </a:p>
          <a:p>
            <a:pPr marL="0" indent="0">
              <a:buNone/>
            </a:pPr>
            <a:r>
              <a:rPr lang="en-AU" sz="1600" dirty="0">
                <a:solidFill>
                  <a:schemeClr val="tx1"/>
                </a:solidFill>
              </a:rPr>
              <a:t>6. How would you describe the nationality of your computer?</a:t>
            </a:r>
          </a:p>
          <a:p>
            <a:pPr marL="0" indent="0">
              <a:buNone/>
            </a:pPr>
            <a:r>
              <a:rPr lang="en-AU" sz="1600" dirty="0">
                <a:solidFill>
                  <a:schemeClr val="tx1"/>
                </a:solidFill>
              </a:rPr>
              <a:t>7. What does this tell us about the relationships between these countries?</a:t>
            </a:r>
          </a:p>
          <a:p>
            <a:pPr marL="0" indent="0">
              <a:buNone/>
            </a:pPr>
            <a:r>
              <a:rPr lang="en-AU" sz="1600" dirty="0">
                <a:solidFill>
                  <a:schemeClr val="tx1"/>
                </a:solidFill>
              </a:rPr>
              <a:t>8. Write down four other pieces of electrical equipment which may have parts created in other countries.</a:t>
            </a:r>
          </a:p>
          <a:p>
            <a:pPr marL="342900" indent="-342900">
              <a:buAutoNum type="arabicPeriod"/>
            </a:pPr>
            <a:endParaRPr lang="en-AU" sz="1600" dirty="0">
              <a:solidFill>
                <a:schemeClr val="tx1"/>
              </a:solidFill>
            </a:endParaRPr>
          </a:p>
        </p:txBody>
      </p:sp>
    </p:spTree>
    <p:extLst>
      <p:ext uri="{BB962C8B-B14F-4D97-AF65-F5344CB8AC3E}">
        <p14:creationId xmlns:p14="http://schemas.microsoft.com/office/powerpoint/2010/main" val="324529535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lstStyle/>
          <a:p>
            <a:r>
              <a:rPr lang="en-AU" dirty="0">
                <a:hlinkClick r:id="rId2"/>
              </a:rPr>
              <a:t>http://www.abc.net.au/news/2017-09-07/delta-flight-races-hurricane-irma-into-and-out-of-puerto-rico/8881434</a:t>
            </a:r>
            <a:r>
              <a:rPr lang="en-AU" dirty="0"/>
              <a:t> </a:t>
            </a:r>
          </a:p>
        </p:txBody>
      </p:sp>
    </p:spTree>
    <p:extLst>
      <p:ext uri="{BB962C8B-B14F-4D97-AF65-F5344CB8AC3E}">
        <p14:creationId xmlns:p14="http://schemas.microsoft.com/office/powerpoint/2010/main" val="1078061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12192000" cy="68580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640" y="-278891"/>
            <a:ext cx="11005185" cy="6603110"/>
          </a:xfrm>
          <a:prstGeom prst="rect">
            <a:avLst/>
          </a:prstGeom>
        </p:spPr>
      </p:pic>
      <p:sp>
        <p:nvSpPr>
          <p:cNvPr id="6" name="Content Placeholder 5"/>
          <p:cNvSpPr txBox="1">
            <a:spLocks/>
          </p:cNvSpPr>
          <p:nvPr/>
        </p:nvSpPr>
        <p:spPr>
          <a:xfrm>
            <a:off x="793432" y="1363281"/>
            <a:ext cx="10515600" cy="4351338"/>
          </a:xfrm>
          <a:prstGeom prst="rect">
            <a:avLst/>
          </a:prstGeom>
          <a:solidFill>
            <a:srgbClr val="FFFFFF">
              <a:alpha val="36078"/>
            </a:srgbClr>
          </a:solidFill>
        </p:spPr>
        <p:txBody>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AU" sz="2800" b="1" dirty="0"/>
              <a:t>Mapping!</a:t>
            </a:r>
            <a:endParaRPr lang="en-AU" sz="2800" dirty="0"/>
          </a:p>
          <a:p>
            <a:pPr marL="0" indent="0">
              <a:buFont typeface="Arial" panose="020B0604020202020204" pitchFamily="34" charset="0"/>
              <a:buNone/>
            </a:pPr>
            <a:r>
              <a:rPr lang="en-AU" sz="2800" dirty="0"/>
              <a:t>Use two different colours to locate, outline and label the following countries:</a:t>
            </a:r>
          </a:p>
          <a:p>
            <a:pPr marL="0" indent="0">
              <a:buFont typeface="Arial" panose="020B0604020202020204" pitchFamily="34" charset="0"/>
              <a:buNone/>
            </a:pPr>
            <a:r>
              <a:rPr lang="en-AU" sz="2800" b="1" dirty="0"/>
              <a:t>Group A: </a:t>
            </a:r>
            <a:r>
              <a:rPr lang="en-AU" sz="2800" dirty="0"/>
              <a:t>Argentina, Liberia, Namibia, Kenya, South Africa, Mozambique, Oman, Australia, Venezuela.</a:t>
            </a:r>
          </a:p>
          <a:p>
            <a:pPr marL="0" indent="0">
              <a:buFont typeface="Arial" panose="020B0604020202020204" pitchFamily="34" charset="0"/>
              <a:buNone/>
            </a:pPr>
            <a:r>
              <a:rPr lang="en-AU" sz="2800" b="1" dirty="0"/>
              <a:t>Group B: </a:t>
            </a:r>
            <a:r>
              <a:rPr lang="en-AU" sz="2800" dirty="0"/>
              <a:t>Germany, England, Austria, Norway, Croatia, Cyprus, Belarus.</a:t>
            </a:r>
          </a:p>
          <a:p>
            <a:pPr marL="0" indent="0">
              <a:buFont typeface="Arial" panose="020B0604020202020204" pitchFamily="34" charset="0"/>
              <a:buNone/>
            </a:pPr>
            <a:endParaRPr lang="en-AU" sz="2800" dirty="0"/>
          </a:p>
          <a:p>
            <a:pPr marL="0" indent="0">
              <a:buFont typeface="Arial" panose="020B0604020202020204" pitchFamily="34" charset="0"/>
              <a:buNone/>
            </a:pPr>
            <a:r>
              <a:rPr lang="en-AU" sz="2800" dirty="0"/>
              <a:t>Try to work out the uniting factor that the group countries (A&amp;B) have in common.</a:t>
            </a:r>
          </a:p>
          <a:p>
            <a:pPr marL="0" indent="0">
              <a:buFont typeface="Arial" panose="020B0604020202020204" pitchFamily="34" charset="0"/>
              <a:buNone/>
            </a:pPr>
            <a:endParaRPr lang="en-AU" dirty="0"/>
          </a:p>
        </p:txBody>
      </p:sp>
    </p:spTree>
    <p:extLst>
      <p:ext uri="{BB962C8B-B14F-4D97-AF65-F5344CB8AC3E}">
        <p14:creationId xmlns:p14="http://schemas.microsoft.com/office/powerpoint/2010/main" val="16229696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12192000" cy="68580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 name="Picture 1"/>
          <p:cNvPicPr>
            <a:picLocks noChangeAspect="1"/>
          </p:cNvPicPr>
          <p:nvPr/>
        </p:nvPicPr>
        <p:blipFill>
          <a:blip r:embed="rId2"/>
          <a:stretch>
            <a:fillRect/>
          </a:stretch>
        </p:blipFill>
        <p:spPr>
          <a:xfrm>
            <a:off x="1101725" y="12929"/>
            <a:ext cx="9769475" cy="6832141"/>
          </a:xfrm>
          <a:prstGeom prst="rect">
            <a:avLst/>
          </a:prstGeom>
        </p:spPr>
      </p:pic>
    </p:spTree>
    <p:extLst>
      <p:ext uri="{BB962C8B-B14F-4D97-AF65-F5344CB8AC3E}">
        <p14:creationId xmlns:p14="http://schemas.microsoft.com/office/powerpoint/2010/main" val="775142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0" y="0"/>
            <a:ext cx="6529442" cy="3617913"/>
          </a:xfrm>
          <a:prstGeom prst="rect">
            <a:avLst/>
          </a:prstGeom>
        </p:spPr>
      </p:pic>
      <p:pic>
        <p:nvPicPr>
          <p:cNvPr id="1030" name="Picture 6" descr="Image result for toyota hilu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9201" y="2830915"/>
            <a:ext cx="7162800" cy="4027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2634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12192000" cy="685800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Content Placeholder 5"/>
          <p:cNvSpPr txBox="1">
            <a:spLocks/>
          </p:cNvSpPr>
          <p:nvPr/>
        </p:nvSpPr>
        <p:spPr>
          <a:xfrm>
            <a:off x="793432" y="1363281"/>
            <a:ext cx="10515600" cy="4351338"/>
          </a:xfrm>
          <a:prstGeom prst="rect">
            <a:avLst/>
          </a:prstGeom>
          <a:solidFill>
            <a:srgbClr val="FFFFFF">
              <a:alpha val="36078"/>
            </a:srgbClr>
          </a:solidFill>
        </p:spPr>
        <p:txBody>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en-AU" sz="2800" b="1" dirty="0"/>
              <a:t>Draw a Venn Diagram comparing the similarities and differences between the two types of vehicles:</a:t>
            </a:r>
          </a:p>
          <a:p>
            <a:pPr marL="0" indent="0">
              <a:buFont typeface="Arial" panose="020B0604020202020204" pitchFamily="34" charset="0"/>
              <a:buNone/>
            </a:pPr>
            <a:endParaRPr lang="en-AU" sz="2800" b="1" dirty="0"/>
          </a:p>
          <a:p>
            <a:pPr marL="0" indent="0">
              <a:buFont typeface="Arial" panose="020B0604020202020204" pitchFamily="34" charset="0"/>
              <a:buNone/>
            </a:pPr>
            <a:endParaRPr lang="en-AU" sz="2800" b="1" dirty="0"/>
          </a:p>
          <a:p>
            <a:pPr marL="0" indent="0">
              <a:buFont typeface="Arial" panose="020B0604020202020204" pitchFamily="34" charset="0"/>
              <a:buNone/>
            </a:pPr>
            <a:endParaRPr lang="en-AU" sz="2800" dirty="0"/>
          </a:p>
          <a:p>
            <a:pPr marL="0" indent="0">
              <a:buFont typeface="Arial" panose="020B0604020202020204" pitchFamily="34" charset="0"/>
              <a:buNone/>
            </a:pPr>
            <a:endParaRPr lang="en-AU" dirty="0"/>
          </a:p>
        </p:txBody>
      </p:sp>
    </p:spTree>
    <p:extLst>
      <p:ext uri="{BB962C8B-B14F-4D97-AF65-F5344CB8AC3E}">
        <p14:creationId xmlns:p14="http://schemas.microsoft.com/office/powerpoint/2010/main" val="251311856"/>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TM03090430[[fn=Banded]]</Template>
  <TotalTime>1109</TotalTime>
  <Words>1544</Words>
  <Application>Microsoft Macintosh PowerPoint</Application>
  <PresentationFormat>Widescreen</PresentationFormat>
  <Paragraphs>119</Paragraphs>
  <Slides>59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59</vt:i4>
      </vt:variant>
    </vt:vector>
  </HeadingPairs>
  <TitlesOfParts>
    <vt:vector size="64" baseType="lpstr">
      <vt:lpstr>Arial</vt:lpstr>
      <vt:lpstr>Gill Sans MT</vt:lpstr>
      <vt:lpstr>Impact</vt:lpstr>
      <vt:lpstr>Wingdings</vt:lpstr>
      <vt:lpstr>Badge</vt:lpstr>
      <vt:lpstr>Interconnection</vt:lpstr>
      <vt:lpstr>PowerPoint Presentation</vt:lpstr>
      <vt:lpstr>PowerPoint Presentation</vt:lpstr>
      <vt:lpstr>Question!</vt:lpstr>
      <vt:lpstr>interconnection</vt:lpstr>
      <vt:lpstr>PowerPoint Presentation</vt:lpstr>
      <vt:lpstr>PowerPoint Presentation</vt:lpstr>
      <vt:lpstr>PowerPoint Presentation</vt:lpstr>
      <vt:lpstr>PowerPoint Presentation</vt:lpstr>
      <vt:lpstr>Unit 2 – Global networks and interconnections Unit description </vt:lpstr>
      <vt:lpstr>Why is our world “shrinking”?</vt:lpstr>
      <vt:lpstr>PowerPoint Presentation</vt:lpstr>
      <vt:lpstr>Time-space convergence</vt:lpstr>
      <vt:lpstr>Two main factors cause our world to get smaller…</vt:lpstr>
      <vt:lpstr>PowerPoint Presentation</vt:lpstr>
      <vt:lpstr>Overview of international integration  </vt:lpstr>
      <vt:lpstr>the application of the concept of sustainability when considering the outcomes of increased globalisation  </vt:lpstr>
      <vt:lpstr>Name this sound… </vt:lpstr>
      <vt:lpstr>advances in transport and telecommunications technologies as a facilitator of international integration, including their role in the expansion of world trade, the emergence of global financial markets, and the dissemination of ideas and elements of culture  </vt:lpstr>
      <vt:lpstr>Communication the internet</vt:lpstr>
      <vt:lpstr>Question: What is the internet and why has it grown?</vt:lpstr>
      <vt:lpstr>History of the internet</vt:lpstr>
      <vt:lpstr>Question: how do we get the internet?</vt:lpstr>
      <vt:lpstr>PowerPoint Presentation</vt:lpstr>
      <vt:lpstr>Network of undersea cable</vt:lpstr>
      <vt:lpstr>PowerPoint Presentation</vt:lpstr>
      <vt:lpstr>PowerPoint Presentation</vt:lpstr>
      <vt:lpstr>Important!</vt:lpstr>
      <vt:lpstr>Dangers to undersea internet cables</vt:lpstr>
      <vt:lpstr>Andrew blum: What is the internet really? Ted talk </vt:lpstr>
      <vt:lpstr>What is  sea-me-we-3?</vt:lpstr>
      <vt:lpstr>The internet is…</vt:lpstr>
      <vt:lpstr>Name the 2 factors that are making our world “Shrink”</vt:lpstr>
      <vt:lpstr>PowerPoint Presentation</vt:lpstr>
      <vt:lpstr>transportation making our world shrink</vt:lpstr>
      <vt:lpstr>shipping</vt:lpstr>
      <vt:lpstr>PowerPoint Presentation</vt:lpstr>
      <vt:lpstr>What invention beginning with ‘c’, revolutionised world trade?</vt:lpstr>
      <vt:lpstr>PowerPoint Presentation</vt:lpstr>
      <vt:lpstr>PowerPoint Presentation</vt:lpstr>
      <vt:lpstr>PowerPoint Presentation</vt:lpstr>
      <vt:lpstr>PowerPoint Presentation</vt:lpstr>
      <vt:lpstr>Write down and answer</vt:lpstr>
      <vt:lpstr>PowerPoint Presentation</vt:lpstr>
      <vt:lpstr>textbook</vt:lpstr>
      <vt:lpstr>Communication mobile phones</vt:lpstr>
      <vt:lpstr>PowerPoint Presentation</vt:lpstr>
      <vt:lpstr>Things have certainly changed a bit since then...</vt:lpstr>
      <vt:lpstr>PowerPoint Presentation</vt:lpstr>
      <vt:lpstr>PowerPoint Presentation</vt:lpstr>
      <vt:lpstr>PowerPoint Presentation</vt:lpstr>
      <vt:lpstr>PowerPoint Presentation</vt:lpstr>
      <vt:lpstr>Activity</vt:lpstr>
      <vt:lpstr>PowerPoint Presentation</vt:lpstr>
      <vt:lpstr>Activity</vt:lpstr>
      <vt:lpstr>PowerPoint Presentation</vt:lpstr>
      <vt:lpstr> </vt:lpstr>
      <vt:lpstr> Page 132 Read &amp; complete activities 1-5</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Changing space the shrinking world</dc:title>
  <dc:creator>Rebecca Donavon</dc:creator>
  <cp:lastModifiedBy>DONAVON Rebecca [Narrogin Senior High School]</cp:lastModifiedBy>
  <cp:revision>62</cp:revision>
  <dcterms:created xsi:type="dcterms:W3CDTF">2017-09-06T11:37:46Z</dcterms:created>
  <dcterms:modified xsi:type="dcterms:W3CDTF">2019-08-24T02:03:34Z</dcterms:modified>
</cp:coreProperties>
</file>

<file path=docProps/thumbnail.jpeg>
</file>